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8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283" r:id="rId19"/>
    <p:sldId id="291" r:id="rId20"/>
    <p:sldId id="292" r:id="rId21"/>
    <p:sldId id="293" r:id="rId22"/>
    <p:sldId id="299" r:id="rId23"/>
    <p:sldId id="288" r:id="rId24"/>
    <p:sldId id="294" r:id="rId25"/>
    <p:sldId id="286" r:id="rId26"/>
    <p:sldId id="295" r:id="rId27"/>
    <p:sldId id="296" r:id="rId28"/>
    <p:sldId id="297" r:id="rId29"/>
    <p:sldId id="289" r:id="rId30"/>
    <p:sldId id="304" r:id="rId31"/>
    <p:sldId id="305" r:id="rId32"/>
    <p:sldId id="287" r:id="rId33"/>
    <p:sldId id="300" r:id="rId34"/>
    <p:sldId id="301" r:id="rId35"/>
    <p:sldId id="290" r:id="rId36"/>
    <p:sldId id="303" r:id="rId37"/>
    <p:sldId id="302" r:id="rId38"/>
    <p:sldId id="282" r:id="rId39"/>
    <p:sldId id="310" r:id="rId40"/>
    <p:sldId id="311" r:id="rId41"/>
    <p:sldId id="312" r:id="rId42"/>
    <p:sldId id="313" r:id="rId43"/>
    <p:sldId id="314" r:id="rId44"/>
    <p:sldId id="315" r:id="rId45"/>
    <p:sldId id="308" r:id="rId46"/>
    <p:sldId id="317" r:id="rId47"/>
    <p:sldId id="316" r:id="rId48"/>
    <p:sldId id="309" r:id="rId49"/>
    <p:sldId id="318" r:id="rId50"/>
    <p:sldId id="319" r:id="rId51"/>
    <p:sldId id="306" r:id="rId52"/>
    <p:sldId id="320" r:id="rId53"/>
    <p:sldId id="323" r:id="rId54"/>
    <p:sldId id="307" r:id="rId55"/>
    <p:sldId id="321" r:id="rId56"/>
    <p:sldId id="322" r:id="rId57"/>
    <p:sldId id="265" r:id="rId58"/>
    <p:sldId id="261" r:id="rId59"/>
    <p:sldId id="28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8EEBC-EDEA-42A5-B20F-BD1B42C7945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8C84-DDB7-435E-A52D-EB8D73B78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16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D1660-8A28-4F79-AF34-1312555C1995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5795E-6FB8-4831-86CE-7B68B5C7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1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5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94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34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3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2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5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1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71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08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08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0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5795E-6FB8-4831-86CE-7B68B5C75F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7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CBC9-ECF8-4F38-829F-D25485FA87A2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6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272-A554-414B-B0A9-6906F9DD9A4D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3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C398-3098-49B5-B70C-DD5F0FD40200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7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5759-79F4-4E1D-9880-0E0D70AA006B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79647"/>
            <a:ext cx="2743200" cy="365125"/>
          </a:xfrm>
        </p:spPr>
        <p:txBody>
          <a:bodyPr/>
          <a:lstStyle>
            <a:lvl1pPr>
              <a:defRPr sz="1600" b="1">
                <a:latin typeface="Consolas" panose="020B0609020204030204" pitchFamily="49" charset="0"/>
              </a:defRPr>
            </a:lvl1pPr>
          </a:lstStyle>
          <a:p>
            <a:fld id="{CCE2B272-50F9-4D72-A8E0-9E2AACD73DC6}" type="slidenum">
              <a:rPr lang="en-US" smtClean="0"/>
              <a:pPr/>
              <a:t>‹#›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E0F-AF91-4881-9F7F-FB07A080F436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9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68EC-DE0A-4C1E-94C4-975D1F3B6910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7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8CB1-1801-4F92-98B9-39B735FE00C7}" type="datetime1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6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F3C2-88BD-4DB0-B653-84094DB23FE2}" type="datetime1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8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2DB1-F2D9-4804-9724-71AC26177A11}" type="datetime1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</a:defRPr>
            </a:lvl1pPr>
          </a:lstStyle>
          <a:p>
            <a:fld id="{CCE2B272-50F9-4D72-A8E0-9E2AACD73D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A08-5CA8-4D5C-BFF4-2F6074FE4DF0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4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6F6C-0CF0-4F50-AD29-070706F4A3B2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1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E8D7E-7A97-4137-83B7-9AD9FD6E2D97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fld id="{CCE2B272-50F9-4D72-A8E0-9E2AACD73D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4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9242" y="1693775"/>
            <a:ext cx="5475218" cy="2354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latin typeface="+mj-ea"/>
                <a:ea typeface="+mj-ea"/>
              </a:rPr>
              <a:t>모두를 위한</a:t>
            </a:r>
            <a:endParaRPr lang="en-US" altLang="ko-KR" sz="4800" dirty="0" smtClean="0">
              <a:latin typeface="+mj-ea"/>
              <a:ea typeface="+mj-ea"/>
            </a:endParaRPr>
          </a:p>
          <a:p>
            <a:pPr algn="ctr"/>
            <a:r>
              <a:rPr lang="en-US" altLang="ko-KR" sz="4800" dirty="0" smtClean="0">
                <a:latin typeface="+mj-ea"/>
                <a:ea typeface="+mj-ea"/>
              </a:rPr>
              <a:t>ZeroToAll </a:t>
            </a:r>
            <a:r>
              <a:rPr lang="ko-KR" altLang="en-US" sz="4800" dirty="0" smtClean="0">
                <a:latin typeface="+mj-ea"/>
                <a:ea typeface="+mj-ea"/>
              </a:rPr>
              <a:t>머신러닝</a:t>
            </a:r>
            <a:endParaRPr lang="en-US" altLang="ko-KR" sz="4800" dirty="0" smtClean="0">
              <a:latin typeface="+mj-ea"/>
              <a:ea typeface="+mj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59" y="2779936"/>
            <a:ext cx="859595" cy="859595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4767592" y="5138393"/>
            <a:ext cx="2566461" cy="606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Consolas" panose="020B0609020204030204" pitchFamily="49" charset="0"/>
              </a:rPr>
              <a:t>2014136106 </a:t>
            </a:r>
            <a:r>
              <a:rPr lang="ko-KR" altLang="en-US" b="1" dirty="0" smtClean="0">
                <a:latin typeface="Consolas" panose="020B0609020204030204" pitchFamily="49" charset="0"/>
              </a:rPr>
              <a:t>임찬규</a:t>
            </a:r>
            <a:endParaRPr lang="en-US" altLang="ko-KR" b="1" dirty="0">
              <a:latin typeface="Consolas" panose="020B0609020204030204" pitchFamily="49" charset="0"/>
            </a:endParaRPr>
          </a:p>
          <a:p>
            <a:pPr algn="ctr"/>
            <a:r>
              <a:rPr lang="en-US" altLang="ko-KR" b="1" dirty="0" smtClean="0">
                <a:latin typeface="Consolas" panose="020B0609020204030204" pitchFamily="49" charset="0"/>
              </a:rPr>
              <a:t>2016136032 </a:t>
            </a:r>
            <a:r>
              <a:rPr lang="ko-KR" altLang="en-US" b="1" dirty="0" smtClean="0">
                <a:latin typeface="Consolas" panose="020B0609020204030204" pitchFamily="49" charset="0"/>
              </a:rPr>
              <a:t>김형찬</a:t>
            </a:r>
            <a:endParaRPr lang="en-US" altLang="ko-KR" b="1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3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2393344" y="674144"/>
            <a:ext cx="62172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Python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기반 </a:t>
            </a:r>
            <a:r>
              <a:rPr lang="en-US" altLang="ko-K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Library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44" y="2980239"/>
            <a:ext cx="3222304" cy="97780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805864" y="1538772"/>
            <a:ext cx="9758279" cy="3049826"/>
            <a:chOff x="5805864" y="1538772"/>
            <a:chExt cx="9758279" cy="2696699"/>
          </a:xfrm>
        </p:grpSpPr>
        <p:sp>
          <p:nvSpPr>
            <p:cNvPr id="13" name="Rectangle 13"/>
            <p:cNvSpPr/>
            <p:nvPr/>
          </p:nvSpPr>
          <p:spPr>
            <a:xfrm>
              <a:off x="5996364" y="1956799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Python API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6363" y="3417747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ㆍ다양한 딥러닝 프레임워크 모델 </a:t>
              </a:r>
              <a:r>
                <a:rPr lang="en-US" altLang="ko-KR" dirty="0" smtClean="0">
                  <a:latin typeface="Consolas" panose="020B0609020204030204" pitchFamily="49" charset="0"/>
                </a:rPr>
                <a:t>import </a:t>
              </a:r>
              <a:r>
                <a:rPr lang="ko-KR" altLang="en-US" dirty="0" smtClean="0">
                  <a:latin typeface="Consolas" panose="020B0609020204030204" pitchFamily="49" charset="0"/>
                </a:rPr>
                <a:t>기능 제공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Rectangle 13"/>
            <p:cNvSpPr/>
            <p:nvPr/>
          </p:nvSpPr>
          <p:spPr>
            <a:xfrm>
              <a:off x="5996364" y="2322036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Linux, MacOS, Windows</a:t>
              </a:r>
            </a:p>
          </p:txBody>
        </p:sp>
        <p:sp>
          <p:nvSpPr>
            <p:cNvPr id="16" name="Rectangle 13"/>
            <p:cNvSpPr/>
            <p:nvPr/>
          </p:nvSpPr>
          <p:spPr>
            <a:xfrm>
              <a:off x="5996364" y="3052510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ㆍ직관적인 </a:t>
              </a:r>
              <a:r>
                <a:rPr lang="en-US" altLang="ko-KR" dirty="0" smtClean="0">
                  <a:latin typeface="Consolas" panose="020B0609020204030204" pitchFamily="49" charset="0"/>
                </a:rPr>
                <a:t>API </a:t>
              </a:r>
              <a:r>
                <a:rPr lang="ko-KR" altLang="en-US" dirty="0" smtClean="0">
                  <a:latin typeface="Consolas" panose="020B0609020204030204" pitchFamily="49" charset="0"/>
                </a:rPr>
                <a:t>제공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  <p:sp>
          <p:nvSpPr>
            <p:cNvPr id="23" name="Rectangle 13"/>
            <p:cNvSpPr/>
            <p:nvPr/>
          </p:nvSpPr>
          <p:spPr>
            <a:xfrm>
              <a:off x="5805864" y="153877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특징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Rectangle 13"/>
            <p:cNvSpPr/>
            <p:nvPr/>
          </p:nvSpPr>
          <p:spPr>
            <a:xfrm>
              <a:off x="5996360" y="3782984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ㆍ문서화가 잘 되어 있음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Rectangle 13"/>
            <p:cNvSpPr/>
            <p:nvPr/>
          </p:nvSpPr>
          <p:spPr>
            <a:xfrm>
              <a:off x="5996359" y="2687273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Theano</a:t>
              </a:r>
              <a:r>
                <a:rPr lang="ko-KR" altLang="en-US" dirty="0" smtClean="0">
                  <a:latin typeface="Consolas" panose="020B0609020204030204" pitchFamily="49" charset="0"/>
                </a:rPr>
                <a:t>와 </a:t>
              </a:r>
              <a:r>
                <a:rPr lang="en-US" altLang="ko-KR" dirty="0" smtClean="0">
                  <a:latin typeface="Consolas" panose="020B0609020204030204" pitchFamily="49" charset="0"/>
                </a:rPr>
                <a:t>TensorFlow</a:t>
              </a:r>
              <a:r>
                <a:rPr lang="ko-KR" altLang="en-US" dirty="0" smtClean="0">
                  <a:latin typeface="Consolas" panose="020B0609020204030204" pitchFamily="49" charset="0"/>
                </a:rPr>
                <a:t>를 백엔드로 사용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05864" y="4676035"/>
            <a:ext cx="9758279" cy="870514"/>
            <a:chOff x="5805864" y="3939435"/>
            <a:chExt cx="9758279" cy="870514"/>
          </a:xfrm>
        </p:grpSpPr>
        <p:sp>
          <p:nvSpPr>
            <p:cNvPr id="25" name="Rectangle 13"/>
            <p:cNvSpPr/>
            <p:nvPr/>
          </p:nvSpPr>
          <p:spPr>
            <a:xfrm>
              <a:off x="5996364" y="435746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Theano </a:t>
              </a:r>
              <a:r>
                <a:rPr lang="ko-KR" altLang="en-US" dirty="0" smtClean="0">
                  <a:latin typeface="Consolas" panose="020B0609020204030204" pitchFamily="49" charset="0"/>
                </a:rPr>
                <a:t>기반 프레임워크에서 문제 시 디버깅 어려움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Rectangle 13"/>
            <p:cNvSpPr/>
            <p:nvPr/>
          </p:nvSpPr>
          <p:spPr>
            <a:xfrm>
              <a:off x="5805864" y="3939435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단점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0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2393344" y="674144"/>
            <a:ext cx="62172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C++</a:t>
            </a:r>
            <a:r>
              <a:rPr lang="ko-KR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기반 </a:t>
            </a:r>
            <a:r>
              <a:rPr lang="en-US" altLang="ko-K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Library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91" y="2845214"/>
            <a:ext cx="2978381" cy="127698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805864" y="1538772"/>
            <a:ext cx="9758279" cy="2274672"/>
            <a:chOff x="5805864" y="1538772"/>
            <a:chExt cx="9758279" cy="2274672"/>
          </a:xfrm>
        </p:grpSpPr>
        <p:sp>
          <p:nvSpPr>
            <p:cNvPr id="18" name="Rectangle 13"/>
            <p:cNvSpPr/>
            <p:nvPr/>
          </p:nvSpPr>
          <p:spPr>
            <a:xfrm>
              <a:off x="5996364" y="1956799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Python</a:t>
              </a:r>
              <a:r>
                <a:rPr lang="en-US" altLang="ko-KR" dirty="0">
                  <a:latin typeface="Consolas" panose="020B0609020204030204" pitchFamily="49" charset="0"/>
                </a:rPr>
                <a:t>,</a:t>
              </a:r>
              <a:r>
                <a:rPr lang="ko-KR" altLang="en-US" dirty="0" smtClean="0">
                  <a:latin typeface="Consolas" panose="020B0609020204030204" pitchFamily="49" charset="0"/>
                </a:rPr>
                <a:t> </a:t>
              </a:r>
              <a:r>
                <a:rPr lang="en-US" altLang="ko-KR" dirty="0" smtClean="0">
                  <a:latin typeface="Consolas" panose="020B0609020204030204" pitchFamily="49" charset="0"/>
                </a:rPr>
                <a:t>MATLAB API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 13"/>
            <p:cNvSpPr/>
            <p:nvPr/>
          </p:nvSpPr>
          <p:spPr>
            <a:xfrm>
              <a:off x="5996363" y="3360957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Caffe Model Zoo</a:t>
              </a:r>
              <a:r>
                <a:rPr lang="ko-KR" altLang="en-US" dirty="0" smtClean="0">
                  <a:latin typeface="Consolas" panose="020B0609020204030204" pitchFamily="49" charset="0"/>
                </a:rPr>
                <a:t>를 통한 다양한 </a:t>
              </a:r>
              <a:r>
                <a:rPr lang="en-US" altLang="ko-KR" dirty="0" smtClean="0">
                  <a:latin typeface="Consolas" panose="020B0609020204030204" pitchFamily="49" charset="0"/>
                </a:rPr>
                <a:t>Pre-trained Model </a:t>
              </a:r>
              <a:r>
                <a:rPr lang="ko-KR" altLang="en-US" dirty="0" smtClean="0">
                  <a:latin typeface="Consolas" panose="020B0609020204030204" pitchFamily="49" charset="0"/>
                </a:rPr>
                <a:t>제공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Rectangle 13"/>
            <p:cNvSpPr/>
            <p:nvPr/>
          </p:nvSpPr>
          <p:spPr>
            <a:xfrm>
              <a:off x="5996364" y="2449195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Linux, MacOS</a:t>
              </a:r>
            </a:p>
          </p:txBody>
        </p:sp>
        <p:sp>
          <p:nvSpPr>
            <p:cNvPr id="10" name="Rectangle 13"/>
            <p:cNvSpPr/>
            <p:nvPr/>
          </p:nvSpPr>
          <p:spPr>
            <a:xfrm>
              <a:off x="5996364" y="2908470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ㆍ특화된 이미지 처리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  <p:sp>
          <p:nvSpPr>
            <p:cNvPr id="11" name="Rectangle 13"/>
            <p:cNvSpPr/>
            <p:nvPr/>
          </p:nvSpPr>
          <p:spPr>
            <a:xfrm>
              <a:off x="5805864" y="153877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특징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805864" y="3939435"/>
            <a:ext cx="9758279" cy="1769955"/>
            <a:chOff x="5805864" y="3939435"/>
            <a:chExt cx="9758279" cy="1769955"/>
          </a:xfrm>
        </p:grpSpPr>
        <p:sp>
          <p:nvSpPr>
            <p:cNvPr id="12" name="Rectangle 13"/>
            <p:cNvSpPr/>
            <p:nvPr/>
          </p:nvSpPr>
          <p:spPr>
            <a:xfrm>
              <a:off x="5996364" y="435746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ㆍ텍스트</a:t>
              </a:r>
              <a:r>
                <a:rPr lang="en-US" altLang="ko-KR" dirty="0" smtClean="0">
                  <a:latin typeface="Consolas" panose="020B0609020204030204" pitchFamily="49" charset="0"/>
                </a:rPr>
                <a:t>, </a:t>
              </a:r>
              <a:r>
                <a:rPr lang="ko-KR" altLang="en-US" dirty="0" smtClean="0">
                  <a:latin typeface="Consolas" panose="020B0609020204030204" pitchFamily="49" charset="0"/>
                </a:rPr>
                <a:t>사운드 등의 데이터 처리 부적합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Rectangle 13"/>
            <p:cNvSpPr/>
            <p:nvPr/>
          </p:nvSpPr>
          <p:spPr>
            <a:xfrm>
              <a:off x="5805864" y="3939435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단점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6362" y="4786647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ㆍ유연하지 못한 </a:t>
              </a:r>
              <a:r>
                <a:rPr lang="en-US" altLang="ko-KR" dirty="0" smtClean="0">
                  <a:latin typeface="Consolas" panose="020B0609020204030204" pitchFamily="49" charset="0"/>
                </a:rPr>
                <a:t>API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Rectangle 13"/>
            <p:cNvSpPr/>
            <p:nvPr/>
          </p:nvSpPr>
          <p:spPr>
            <a:xfrm>
              <a:off x="5996361" y="5256903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ㆍ문서화가 잘 안되어 있음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2393344" y="674144"/>
            <a:ext cx="62172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C++</a:t>
            </a:r>
            <a:r>
              <a:rPr lang="ko-KR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기반 </a:t>
            </a:r>
            <a:r>
              <a:rPr lang="en-US" altLang="ko-K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Library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45" y="2518815"/>
            <a:ext cx="2469931" cy="166720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805864" y="1932472"/>
            <a:ext cx="9758279" cy="2605704"/>
            <a:chOff x="5805864" y="1538772"/>
            <a:chExt cx="9758279" cy="2605704"/>
          </a:xfrm>
        </p:grpSpPr>
        <p:sp>
          <p:nvSpPr>
            <p:cNvPr id="12" name="Rectangle 13"/>
            <p:cNvSpPr/>
            <p:nvPr/>
          </p:nvSpPr>
          <p:spPr>
            <a:xfrm>
              <a:off x="5996364" y="1956799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Python, C++ API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6364" y="2390597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Linux, Windows</a:t>
              </a:r>
            </a:p>
          </p:txBody>
        </p:sp>
        <p:sp>
          <p:nvSpPr>
            <p:cNvPr id="15" name="Rectangle 13"/>
            <p:cNvSpPr/>
            <p:nvPr/>
          </p:nvSpPr>
          <p:spPr>
            <a:xfrm>
              <a:off x="5996364" y="2824395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mtClean="0">
                  <a:latin typeface="Consolas" panose="020B0609020204030204" pitchFamily="49" charset="0"/>
                </a:rPr>
                <a:t>ㆍ효율적인 강화학습 모델 구현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>
              <a:off x="5805864" y="153877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특징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Rectangle 13"/>
            <p:cNvSpPr/>
            <p:nvPr/>
          </p:nvSpPr>
          <p:spPr>
            <a:xfrm>
              <a:off x="5996362" y="3258193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ㆍ적대적 생성 신경망</a:t>
              </a:r>
              <a:r>
                <a:rPr lang="en-US" altLang="ko-KR" dirty="0" smtClean="0">
                  <a:latin typeface="Consolas" panose="020B0609020204030204" pitchFamily="49" charset="0"/>
                </a:rPr>
                <a:t>(GAN) </a:t>
              </a:r>
              <a:r>
                <a:rPr lang="ko-KR" altLang="en-US" dirty="0" smtClean="0">
                  <a:latin typeface="Consolas" panose="020B0609020204030204" pitchFamily="49" charset="0"/>
                </a:rPr>
                <a:t>구현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  <p:sp>
          <p:nvSpPr>
            <p:cNvPr id="19" name="Rectangle 13"/>
            <p:cNvSpPr/>
            <p:nvPr/>
          </p:nvSpPr>
          <p:spPr>
            <a:xfrm>
              <a:off x="5996361" y="3691989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ㆍ높은 확장성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805864" y="4645603"/>
            <a:ext cx="9758277" cy="867899"/>
            <a:chOff x="5805864" y="3939435"/>
            <a:chExt cx="9758277" cy="867899"/>
          </a:xfrm>
        </p:grpSpPr>
        <p:sp>
          <p:nvSpPr>
            <p:cNvPr id="23" name="Rectangle 13"/>
            <p:cNvSpPr/>
            <p:nvPr/>
          </p:nvSpPr>
          <p:spPr>
            <a:xfrm>
              <a:off x="5805864" y="3939435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단점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Rectangle 13"/>
            <p:cNvSpPr/>
            <p:nvPr/>
          </p:nvSpPr>
          <p:spPr>
            <a:xfrm>
              <a:off x="5996362" y="4354847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ㆍ협소한 사용자 커뮤니티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9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2393344" y="674144"/>
            <a:ext cx="62172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Java</a:t>
            </a:r>
            <a:r>
              <a:rPr lang="ko-KR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기반 </a:t>
            </a:r>
            <a:r>
              <a:rPr lang="en-US" altLang="ko-K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Library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76" y="2499459"/>
            <a:ext cx="3542857" cy="146031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805864" y="1538772"/>
            <a:ext cx="9758279" cy="2647247"/>
            <a:chOff x="5805864" y="1538772"/>
            <a:chExt cx="9758279" cy="2647247"/>
          </a:xfrm>
        </p:grpSpPr>
        <p:sp>
          <p:nvSpPr>
            <p:cNvPr id="10" name="Rectangle 13"/>
            <p:cNvSpPr/>
            <p:nvPr/>
          </p:nvSpPr>
          <p:spPr>
            <a:xfrm>
              <a:off x="5996364" y="1956799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Java, Scala, Python API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Rectangle 13"/>
            <p:cNvSpPr/>
            <p:nvPr/>
          </p:nvSpPr>
          <p:spPr>
            <a:xfrm>
              <a:off x="5996363" y="3289348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Spark </a:t>
              </a:r>
              <a:r>
                <a:rPr lang="ko-KR" altLang="en-US" dirty="0" smtClean="0">
                  <a:latin typeface="Consolas" panose="020B0609020204030204" pitchFamily="49" charset="0"/>
                </a:rPr>
                <a:t>기반의 분산 처리 지원 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Rectangle 13"/>
            <p:cNvSpPr/>
            <p:nvPr/>
          </p:nvSpPr>
          <p:spPr>
            <a:xfrm>
              <a:off x="5996364" y="240098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Cross-platform(JVM) </a:t>
              </a:r>
            </a:p>
          </p:txBody>
        </p:sp>
        <p:sp>
          <p:nvSpPr>
            <p:cNvPr id="13" name="Rectangle 13"/>
            <p:cNvSpPr/>
            <p:nvPr/>
          </p:nvSpPr>
          <p:spPr>
            <a:xfrm>
              <a:off x="5996364" y="2845165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Java </a:t>
              </a:r>
              <a:r>
                <a:rPr lang="ko-KR" altLang="en-US" dirty="0" smtClean="0">
                  <a:latin typeface="Consolas" panose="020B0609020204030204" pitchFamily="49" charset="0"/>
                </a:rPr>
                <a:t>기반 쉬운 이식성</a:t>
              </a:r>
              <a:r>
                <a:rPr lang="en-US" altLang="ko-KR" dirty="0">
                  <a:latin typeface="Consolas" panose="020B0609020204030204" pitchFamily="49" charset="0"/>
                </a:rPr>
                <a:t> </a:t>
              </a:r>
              <a:r>
                <a:rPr lang="ko-KR" altLang="en-US" dirty="0" smtClean="0">
                  <a:latin typeface="Consolas" panose="020B0609020204030204" pitchFamily="49" charset="0"/>
                </a:rPr>
                <a:t>및 안전성 제공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05864" y="153877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특징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Rectangle 13"/>
            <p:cNvSpPr/>
            <p:nvPr/>
          </p:nvSpPr>
          <p:spPr>
            <a:xfrm>
              <a:off x="5996361" y="373353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ㆍ문서화가 잘 되어 있음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805864" y="4231535"/>
            <a:ext cx="9758279" cy="1769955"/>
            <a:chOff x="5805864" y="3939435"/>
            <a:chExt cx="9758279" cy="1769955"/>
          </a:xfrm>
        </p:grpSpPr>
        <p:sp>
          <p:nvSpPr>
            <p:cNvPr id="16" name="Rectangle 13"/>
            <p:cNvSpPr/>
            <p:nvPr/>
          </p:nvSpPr>
          <p:spPr>
            <a:xfrm>
              <a:off x="5996364" y="435746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ㆍ학습</a:t>
              </a:r>
              <a:r>
                <a:rPr lang="en-US" altLang="ko-KR" dirty="0">
                  <a:latin typeface="Consolas" panose="020B0609020204030204" pitchFamily="49" charset="0"/>
                </a:rPr>
                <a:t> </a:t>
              </a:r>
              <a:r>
                <a:rPr lang="ko-KR" altLang="en-US" dirty="0" smtClean="0">
                  <a:latin typeface="Consolas" panose="020B0609020204030204" pitchFamily="49" charset="0"/>
                </a:rPr>
                <a:t>및 테스트 과정의 번거로움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Rectangle 13"/>
            <p:cNvSpPr/>
            <p:nvPr/>
          </p:nvSpPr>
          <p:spPr>
            <a:xfrm>
              <a:off x="5805864" y="3939435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단점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 13"/>
            <p:cNvSpPr/>
            <p:nvPr/>
          </p:nvSpPr>
          <p:spPr>
            <a:xfrm>
              <a:off x="5996362" y="4786647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ㆍ협소한 사용자 커뮤니티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13"/>
            <p:cNvSpPr/>
            <p:nvPr/>
          </p:nvSpPr>
          <p:spPr>
            <a:xfrm>
              <a:off x="5996361" y="5256903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ㆍ부족한 예제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7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8964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TensorFlow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적용사례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"/>
          <a:stretch/>
        </p:blipFill>
        <p:spPr>
          <a:xfrm>
            <a:off x="2679926" y="1693841"/>
            <a:ext cx="3765120" cy="33501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13"/>
          <p:cNvSpPr/>
          <p:nvPr/>
        </p:nvSpPr>
        <p:spPr>
          <a:xfrm>
            <a:off x="4251130" y="5173346"/>
            <a:ext cx="9567779" cy="452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latin typeface="Consolas" panose="020B0609020204030204" pitchFamily="49" charset="0"/>
              </a:rPr>
              <a:t>시각장애인을 위한 이미지 설명 프로그램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46" y="1693841"/>
            <a:ext cx="4510548" cy="33501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375" y="1693841"/>
            <a:ext cx="2185219" cy="1651648"/>
          </a:xfrm>
          <a:prstGeom prst="rect">
            <a:avLst/>
          </a:prstGeom>
        </p:spPr>
      </p:pic>
      <p:sp>
        <p:nvSpPr>
          <p:cNvPr id="10" name="Rectangle 13"/>
          <p:cNvSpPr/>
          <p:nvPr/>
        </p:nvSpPr>
        <p:spPr>
          <a:xfrm>
            <a:off x="8695810" y="3307506"/>
            <a:ext cx="2424472" cy="452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라즈베리파이 촬영 이미지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8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8964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TensorFlow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적용사례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13"/>
          <p:cNvSpPr/>
          <p:nvPr/>
        </p:nvSpPr>
        <p:spPr>
          <a:xfrm>
            <a:off x="4457614" y="5335568"/>
            <a:ext cx="9567779" cy="452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mtClean="0">
                <a:latin typeface="Consolas" panose="020B0609020204030204" pitchFamily="49" charset="0"/>
              </a:rPr>
              <a:t>오이 품종 자동 분류 기계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TensorFlow powered cucumber sorter by Makoto Koik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8839" y="1656503"/>
            <a:ext cx="6194322" cy="34843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78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8964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CNTK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적용사례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13"/>
          <p:cNvSpPr/>
          <p:nvPr/>
        </p:nvSpPr>
        <p:spPr>
          <a:xfrm>
            <a:off x="5204393" y="5727160"/>
            <a:ext cx="2071117" cy="452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Consolas" panose="020B0609020204030204" pitchFamily="49" charset="0"/>
              </a:rPr>
              <a:t>CaptionBot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93" y="1405454"/>
            <a:ext cx="6530015" cy="43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0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8964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CNTK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적용사례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13"/>
          <p:cNvSpPr/>
          <p:nvPr/>
        </p:nvSpPr>
        <p:spPr>
          <a:xfrm>
            <a:off x="5547293" y="5727160"/>
            <a:ext cx="2071117" cy="452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Consolas" panose="020B0609020204030204" pitchFamily="49" charset="0"/>
              </a:rPr>
              <a:t>Cortana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2" r="74322"/>
          <a:stretch/>
        </p:blipFill>
        <p:spPr>
          <a:xfrm>
            <a:off x="4438566" y="1361210"/>
            <a:ext cx="3314868" cy="436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3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7815885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 (generated by A.I.)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583675"/>
            <a:ext cx="6550843" cy="32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7815885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 (generated by A.I.)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583675"/>
            <a:ext cx="6550843" cy="32754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00911" y="3425186"/>
            <a:ext cx="2460396" cy="159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PGGAN</a:t>
            </a: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Progress Growing of GANs for improved 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quality, stability and variation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11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63646" y="1223259"/>
            <a:ext cx="2956214" cy="866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85712" y="1214277"/>
            <a:ext cx="3112080" cy="926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3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altLang="ko-KR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TENT</a:t>
            </a:r>
            <a:r>
              <a:rPr lang="en-US" altLang="ko-KR" sz="3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ko-KR" altLang="en-US" sz="3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463644" y="2041653"/>
            <a:ext cx="2956216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188414" y="1271806"/>
            <a:ext cx="2309378" cy="301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ZeroToAll </a:t>
            </a:r>
            <a:r>
              <a:rPr lang="en-US" altLang="ko-KR" sz="1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M.L</a:t>
            </a:r>
            <a:r>
              <a:rPr lang="en-US" altLang="ko-KR" sz="1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for ALL</a:t>
            </a:r>
            <a:endParaRPr lang="ko-KR" altLang="en-US" sz="1400" dirty="0">
              <a:solidFill>
                <a:schemeClr val="bg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3644" y="2231395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1.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라이브러리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63644" y="2539280"/>
            <a:ext cx="271462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M.L Libraries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3644" y="2910646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2</a:t>
            </a:r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적용 가능 사례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63644" y="3268049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Examples of possible applications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63644" y="3629785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3.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졸업작품 제안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3644" y="3987188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Sugesstion of Graduation Projects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63644" y="4343942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졸업작품 분석</a:t>
            </a:r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63644" y="4696363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Analysis of Graduation Projects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63644" y="5063238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5. </a:t>
            </a:r>
            <a:r>
              <a:rPr lang="ko-KR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향후 연구 방향</a:t>
            </a:r>
            <a:endParaRPr lang="ko-KR" altLang="en-US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63644" y="5424974"/>
            <a:ext cx="2956216" cy="36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Futher researches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99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7815885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 (generated by A.I.)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0911" y="3425186"/>
            <a:ext cx="2460396" cy="159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PG</a:t>
            </a:r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GAN</a:t>
            </a: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Progress Growing of GANs for improved 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quality, stability and variation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583675"/>
            <a:ext cx="6550843" cy="32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8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7815885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 (generated by A.I.)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0911" y="3425186"/>
            <a:ext cx="2460396" cy="159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GAN</a:t>
            </a: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Generative Adversarial Network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439771"/>
            <a:ext cx="6552694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2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7815885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 (generated by A.I.)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3741258"/>
            <a:ext cx="7476521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Currently, I’m workin’ on it.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3" y="3085238"/>
            <a:ext cx="8522897" cy="561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There’re lots of GANs. But, not optimized for this domain...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3" y="4175854"/>
            <a:ext cx="8089263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Named FDGAN (image Forgery Detection Genrative Adversarial Networks)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3342" y="4610450"/>
            <a:ext cx="8089263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Targetting to arXiv, PyCon.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6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 (hand-made forged photos)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2" y="2439771"/>
            <a:ext cx="6307241" cy="3932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93404" y="3810057"/>
            <a:ext cx="2460396" cy="822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Forged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655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3741258"/>
            <a:ext cx="7476521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Currently, I’m workin’ on it.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3" y="3085238"/>
            <a:ext cx="8960457" cy="561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There’re few services and no generous model for this domain.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3" y="4175854"/>
            <a:ext cx="8089263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Named IFD Model (Image Forgery Detection Model)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3342" y="4610450"/>
            <a:ext cx="8089263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Targetting to arXiv, IEEE, PyCon.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 (hand-made forged photos)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3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5364917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Moive Review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ating Prediction / Suggestion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01" y="3018491"/>
            <a:ext cx="2628900" cy="438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27" y="3842492"/>
            <a:ext cx="3467100" cy="400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27" y="4628394"/>
            <a:ext cx="6248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5364917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Moive Review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ating Prediction / Suggestion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01" y="3018491"/>
            <a:ext cx="2628900" cy="438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27" y="3842492"/>
            <a:ext cx="3467100" cy="400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27" y="4628394"/>
            <a:ext cx="6248400" cy="495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06293" y="3501706"/>
            <a:ext cx="2777562" cy="108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Rating-Wise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Classification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47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5364917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Moive Review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ating Prediction / Suggestion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439771"/>
            <a:ext cx="5770269" cy="42350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593419" y="4016466"/>
            <a:ext cx="2777562" cy="108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Language Processing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5364917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Moive Review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ating Prediction / Suggestion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3" y="3085238"/>
            <a:ext cx="8522897" cy="561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There’re few resources for korean-nlp.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3741258"/>
            <a:ext cx="7994995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NAVER. AI. Hackathon, movie-review rating final : 13</a:t>
            </a:r>
            <a:r>
              <a:rPr lang="en-US" b="1" baseline="30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place, MSE 3.034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3" y="4175854"/>
            <a:ext cx="7994995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Targgeting to arXiv, PyCon.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7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439771"/>
            <a:ext cx="4168857" cy="42071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93343" y="1939930"/>
            <a:ext cx="2555729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Sentence Similarity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5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Language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84" y="4043327"/>
            <a:ext cx="1097223" cy="10972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05" y="1599691"/>
            <a:ext cx="2605045" cy="1799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484" y="1122256"/>
            <a:ext cx="1458116" cy="26702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06" y="4553301"/>
            <a:ext cx="1871302" cy="18713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520" y="5248504"/>
            <a:ext cx="1439750" cy="9694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06" y="4998881"/>
            <a:ext cx="1480989" cy="14809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10" y="3984603"/>
            <a:ext cx="2168183" cy="8197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46" y="1646941"/>
            <a:ext cx="3052674" cy="20574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95" y="4043327"/>
            <a:ext cx="1739415" cy="13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2555729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Sentence Similarity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439771"/>
            <a:ext cx="4168857" cy="42071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88823" y="2875175"/>
            <a:ext cx="4575827" cy="526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Similar Sentence Classification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1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2555729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Sentence Similarity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3085238"/>
            <a:ext cx="8522897" cy="561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Used at Search Engine or Others...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3" y="3741258"/>
            <a:ext cx="6217257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NAVER. AI. Hackathon, kin final : 4</a:t>
            </a:r>
            <a:r>
              <a:rPr lang="en-US" b="1" baseline="30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place, ACC 0.8112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3343" y="4175854"/>
            <a:ext cx="7994995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Targgeting to arXiv, PyCon.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92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Music Searching Service by Sound Humming (Classification)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439771"/>
            <a:ext cx="3743506" cy="404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Music Searching Service by Sound Humming (Classification)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439771"/>
            <a:ext cx="3743506" cy="40475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93574" y="3680575"/>
            <a:ext cx="2777562" cy="108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Compare based on Big-Data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51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Suggestions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3" y="3085238"/>
            <a:ext cx="8522897" cy="561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There’re no 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resources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on this domain.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3741258"/>
            <a:ext cx="7994995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to make &amp; valid.... But worth to try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3" y="4175854"/>
            <a:ext cx="7994995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Targgeting to arXiv, PyCon or Commercial Service.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Music Searching Service by Sound Humming (Classification)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2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Sugesstions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4" y="2439772"/>
            <a:ext cx="6705078" cy="30843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39824" y="3786171"/>
            <a:ext cx="2355145" cy="39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To Speech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93344" y="1939930"/>
            <a:ext cx="4940710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TTS (Text To Speech) / STT (Speech To Text)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3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Sugesstions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939930"/>
            <a:ext cx="4940710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TTS (Text To Speech) / STT (Speech To Text)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93344" y="2439772"/>
            <a:ext cx="6705078" cy="30843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39824" y="3786171"/>
            <a:ext cx="2355145" cy="39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Speech To Text</a:t>
            </a:r>
          </a:p>
        </p:txBody>
      </p:sp>
    </p:spTree>
    <p:extLst>
      <p:ext uri="{BB962C8B-B14F-4D97-AF65-F5344CB8AC3E}">
        <p14:creationId xmlns:p14="http://schemas.microsoft.com/office/powerpoint/2010/main" val="887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Sugesstions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3" y="3085238"/>
            <a:ext cx="8522897" cy="561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They’re high-spotlighted domains!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3741258"/>
            <a:ext cx="7994995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There’re few TTS/STT services for korean words.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3" y="4175854"/>
            <a:ext cx="7994995" cy="34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Targgeting to arXiv, PyCon or Commercial Service.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3344" y="1939930"/>
            <a:ext cx="4940710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TTS (Text To Speech) / STT (Speech To Text)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86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3018491"/>
            <a:ext cx="3119766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Research Method : Paper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3" y="3589686"/>
            <a:ext cx="3828349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: arXiv, IEEE or Conference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3343" y="4160881"/>
            <a:ext cx="581740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Development : Python (Tensorflow + Keras, Pytorch)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93342" y="4732076"/>
            <a:ext cx="4657907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Research Period : 2018. 4. 1 ~ 2018. 8. 31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4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Detections (generated by A.I)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4" y="2439772"/>
            <a:ext cx="8545998" cy="284866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93343" y="5465085"/>
            <a:ext cx="8545999" cy="643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Suggested Model (FDGAN)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FDGAN = PGGAN + Extra Classifier + Image-Net based model + optimizing...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80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1844" y="1439829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Python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44" y="1263183"/>
            <a:ext cx="2813656" cy="1896384"/>
          </a:xfrm>
          <a:prstGeom prst="rect">
            <a:avLst/>
          </a:prstGeom>
        </p:spPr>
      </p:pic>
      <p:sp>
        <p:nvSpPr>
          <p:cNvPr id="15" name="Rectangle 13"/>
          <p:cNvSpPr/>
          <p:nvPr/>
        </p:nvSpPr>
        <p:spPr>
          <a:xfrm>
            <a:off x="2178284" y="3748205"/>
            <a:ext cx="9567779" cy="452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Consolas" panose="020B0609020204030204" pitchFamily="49" charset="0"/>
              </a:rPr>
              <a:t>ㆍ오픈소스 범용 인터프리터 언어</a:t>
            </a:r>
            <a:r>
              <a:rPr lang="en-US" altLang="ko-KR" dirty="0" smtClean="0">
                <a:latin typeface="Consolas" panose="020B0609020204030204" pitchFamily="49" charset="0"/>
              </a:rPr>
              <a:t>(no compile)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3"/>
          <p:cNvSpPr/>
          <p:nvPr/>
        </p:nvSpPr>
        <p:spPr>
          <a:xfrm>
            <a:off x="2178284" y="4200692"/>
            <a:ext cx="9567779" cy="452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Consolas" panose="020B0609020204030204" pitchFamily="49" charset="0"/>
              </a:rPr>
              <a:t>ㆍ배우기 쉽고 코드를 읽기 좋음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3"/>
          <p:cNvSpPr/>
          <p:nvPr/>
        </p:nvSpPr>
        <p:spPr>
          <a:xfrm>
            <a:off x="2178284" y="4653179"/>
            <a:ext cx="9567779" cy="452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Consolas" panose="020B0609020204030204" pitchFamily="49" charset="0"/>
              </a:rPr>
              <a:t>ㆍ객체 지향 언어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3"/>
          <p:cNvSpPr/>
          <p:nvPr/>
        </p:nvSpPr>
        <p:spPr>
          <a:xfrm>
            <a:off x="2178284" y="5105666"/>
            <a:ext cx="9567779" cy="452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Consolas" panose="020B0609020204030204" pitchFamily="49" charset="0"/>
              </a:rPr>
              <a:t>ㆍ풍부한 기술 라이브러리</a:t>
            </a:r>
            <a:r>
              <a:rPr lang="en-US" altLang="ko-KR" dirty="0" smtClean="0">
                <a:latin typeface="Consolas" panose="020B0609020204030204" pitchFamily="49" charset="0"/>
              </a:rPr>
              <a:t>(scikit-learn, scipy, numpy, pandas,...)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4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Detections (generated by A.I)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4" y="2439772"/>
            <a:ext cx="8545998" cy="284866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93343" y="5465085"/>
            <a:ext cx="8545999" cy="643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But...</a:t>
            </a:r>
          </a:p>
          <a:p>
            <a:endParaRPr lang="en-US" dirty="0" smtClean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2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Detections (generated by A.I)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4" y="2439772"/>
            <a:ext cx="8545998" cy="284866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93343" y="5465085"/>
            <a:ext cx="8545999" cy="643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Limitation</a:t>
            </a:r>
          </a:p>
          <a:p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PGGAN needs lots of computation. With V100 single-gpu, took 1 month/ 2 weeks...</a:t>
            </a:r>
          </a:p>
        </p:txBody>
      </p:sp>
    </p:spTree>
    <p:extLst>
      <p:ext uri="{BB962C8B-B14F-4D97-AF65-F5344CB8AC3E}">
        <p14:creationId xmlns:p14="http://schemas.microsoft.com/office/powerpoint/2010/main" val="401836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Detections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hand-made forged photos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43" y="2439771"/>
            <a:ext cx="8551177" cy="37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Forgery Detections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hand-made forged photos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43" y="2439772"/>
            <a:ext cx="6739867" cy="29542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93343" y="5465085"/>
            <a:ext cx="8545999" cy="643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Suggested Model 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SOTA Paper Models + Image-Net based model + optimizing...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38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2" y="3018491"/>
            <a:ext cx="3828349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Research Method : Paper, Service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4" y="3589686"/>
            <a:ext cx="3243886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: arXiv or Conference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3343" y="4160881"/>
            <a:ext cx="581740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Development : Python (Tensorflow + Keras, Pytorch)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93343" y="4732076"/>
            <a:ext cx="5091540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Research Period : 2018. 4. 12 ~ 2018. 12. 31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93343" y="1939930"/>
            <a:ext cx="5364917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Moive Review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ating Prediction / Text Similarity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90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3" y="1939930"/>
            <a:ext cx="5364917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Moive Review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ating Prediction / Suggestion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439771"/>
            <a:ext cx="5092764" cy="40192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42832" y="3647210"/>
            <a:ext cx="3601039" cy="669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word-level CNN for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Sentence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082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3" y="1939930"/>
            <a:ext cx="5364917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Moive Review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ating Prediction / Suggestion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439771"/>
            <a:ext cx="5092764" cy="40192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42832" y="2977906"/>
            <a:ext cx="3601039" cy="669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word-level CNN for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Sentence Classification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42832" y="4578776"/>
            <a:ext cx="3601039" cy="669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 pre-trained model, + combine ‘the models’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94290" y="3909413"/>
            <a:ext cx="349061" cy="407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406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3" y="1939930"/>
            <a:ext cx="5364917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Moive Review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ating Prediction / Suggestion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439771"/>
            <a:ext cx="5092764" cy="40192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42832" y="3496380"/>
            <a:ext cx="4157490" cy="149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But... 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need a lot of 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qualified DataSets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korean.</a:t>
            </a:r>
          </a:p>
        </p:txBody>
      </p:sp>
    </p:spTree>
    <p:extLst>
      <p:ext uri="{BB962C8B-B14F-4D97-AF65-F5344CB8AC3E}">
        <p14:creationId xmlns:p14="http://schemas.microsoft.com/office/powerpoint/2010/main" val="258782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1939930"/>
            <a:ext cx="2555729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Sentence Similarity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96" y="1362909"/>
            <a:ext cx="5223943" cy="512796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93342" y="3647210"/>
            <a:ext cx="3027070" cy="81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Basic Concept for 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Sentence Similarity</a:t>
            </a:r>
          </a:p>
        </p:txBody>
      </p:sp>
    </p:spTree>
    <p:extLst>
      <p:ext uri="{BB962C8B-B14F-4D97-AF65-F5344CB8AC3E}">
        <p14:creationId xmlns:p14="http://schemas.microsoft.com/office/powerpoint/2010/main" val="285811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1939930"/>
            <a:ext cx="2555729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Sentence Similarity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96" y="1362909"/>
            <a:ext cx="5223943" cy="512796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93342" y="3018491"/>
            <a:ext cx="3027070" cy="81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Basic Concept for 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Sentence Similarity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02902" y="4022535"/>
            <a:ext cx="349061" cy="407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5620" y="4616730"/>
            <a:ext cx="1603623" cy="473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 Works</a:t>
            </a:r>
          </a:p>
        </p:txBody>
      </p:sp>
    </p:spTree>
    <p:extLst>
      <p:ext uri="{BB962C8B-B14F-4D97-AF65-F5344CB8AC3E}">
        <p14:creationId xmlns:p14="http://schemas.microsoft.com/office/powerpoint/2010/main" val="33940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2393344" y="674144"/>
            <a:ext cx="62172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Python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기반 </a:t>
            </a:r>
            <a:r>
              <a:rPr lang="en-US" altLang="ko-K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Library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26" y="3116567"/>
            <a:ext cx="2958032" cy="188522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805864" y="1538772"/>
            <a:ext cx="9758279" cy="3508194"/>
            <a:chOff x="5805864" y="1538772"/>
            <a:chExt cx="9758279" cy="3101994"/>
          </a:xfrm>
        </p:grpSpPr>
        <p:sp>
          <p:nvSpPr>
            <p:cNvPr id="16" name="Rectangle 13"/>
            <p:cNvSpPr/>
            <p:nvPr/>
          </p:nvSpPr>
          <p:spPr>
            <a:xfrm>
              <a:off x="5996364" y="1956799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Python, C/C++, Java, Go API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 13"/>
            <p:cNvSpPr/>
            <p:nvPr/>
          </p:nvSpPr>
          <p:spPr>
            <a:xfrm>
              <a:off x="5996363" y="3417747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ㆍ모바일 지원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Rectangle 13"/>
            <p:cNvSpPr/>
            <p:nvPr/>
          </p:nvSpPr>
          <p:spPr>
            <a:xfrm>
              <a:off x="5996364" y="2322036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Linux, MacOS, Windows</a:t>
              </a:r>
            </a:p>
          </p:txBody>
        </p:sp>
        <p:sp>
          <p:nvSpPr>
            <p:cNvPr id="29" name="Rectangle 13"/>
            <p:cNvSpPr/>
            <p:nvPr/>
          </p:nvSpPr>
          <p:spPr>
            <a:xfrm>
              <a:off x="5996364" y="3052510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ㆍ학습 디버깅을 위한 시각화 도구 </a:t>
              </a:r>
              <a:r>
                <a:rPr lang="en-US" altLang="ko-KR" dirty="0" smtClean="0">
                  <a:latin typeface="Consolas" panose="020B0609020204030204" pitchFamily="49" charset="0"/>
                </a:rPr>
                <a:t>TensorBoard </a:t>
              </a:r>
              <a:r>
                <a:rPr lang="ko-KR" altLang="en-US" dirty="0" smtClean="0">
                  <a:latin typeface="Consolas" panose="020B0609020204030204" pitchFamily="49" charset="0"/>
                </a:rPr>
                <a:t>제공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  <p:sp>
          <p:nvSpPr>
            <p:cNvPr id="30" name="Rectangle 13"/>
            <p:cNvSpPr/>
            <p:nvPr/>
          </p:nvSpPr>
          <p:spPr>
            <a:xfrm>
              <a:off x="5805864" y="153877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특징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Rectangle 13"/>
            <p:cNvSpPr/>
            <p:nvPr/>
          </p:nvSpPr>
          <p:spPr>
            <a:xfrm>
              <a:off x="5996360" y="3782984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low-level / high-level API </a:t>
              </a:r>
              <a:r>
                <a:rPr lang="ko-KR" altLang="en-US" dirty="0" smtClean="0">
                  <a:latin typeface="Consolas" panose="020B0609020204030204" pitchFamily="49" charset="0"/>
                </a:rPr>
                <a:t>제공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Rectangle 13"/>
            <p:cNvSpPr/>
            <p:nvPr/>
          </p:nvSpPr>
          <p:spPr>
            <a:xfrm>
              <a:off x="5996359" y="2687273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ㆍ추상화된 그래프 모델 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  <p:sp>
          <p:nvSpPr>
            <p:cNvPr id="36" name="Rectangle 13"/>
            <p:cNvSpPr/>
            <p:nvPr/>
          </p:nvSpPr>
          <p:spPr>
            <a:xfrm>
              <a:off x="5996359" y="4188279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ㆍ방대한 사용자 커뮤니티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805864" y="5082435"/>
            <a:ext cx="9758279" cy="1279774"/>
            <a:chOff x="5805864" y="3939435"/>
            <a:chExt cx="9758279" cy="1279774"/>
          </a:xfrm>
        </p:grpSpPr>
        <p:sp>
          <p:nvSpPr>
            <p:cNvPr id="34" name="Rectangle 13"/>
            <p:cNvSpPr/>
            <p:nvPr/>
          </p:nvSpPr>
          <p:spPr>
            <a:xfrm>
              <a:off x="5996364" y="435746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Define-and-Run </a:t>
              </a:r>
              <a:r>
                <a:rPr lang="ko-KR" altLang="en-US" dirty="0" smtClean="0">
                  <a:latin typeface="Consolas" panose="020B0609020204030204" pitchFamily="49" charset="0"/>
                </a:rPr>
                <a:t>→ 런타임 중 그래프 변경 불가</a:t>
              </a:r>
              <a:r>
                <a:rPr lang="en-US" altLang="ko-KR" dirty="0" smtClean="0">
                  <a:latin typeface="Consolas" panose="020B0609020204030204" pitchFamily="49" charset="0"/>
                </a:rPr>
                <a:t> 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Rectangle 13"/>
            <p:cNvSpPr/>
            <p:nvPr/>
          </p:nvSpPr>
          <p:spPr>
            <a:xfrm>
              <a:off x="5805864" y="3939435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단점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13"/>
            <p:cNvSpPr/>
            <p:nvPr/>
          </p:nvSpPr>
          <p:spPr>
            <a:xfrm>
              <a:off x="5996358" y="476672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ㆍ다른 프레임워크에 비해 느림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26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1939930"/>
            <a:ext cx="2555729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Sentence Similarity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96" y="1362909"/>
            <a:ext cx="5223943" cy="51279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93342" y="3176978"/>
            <a:ext cx="2912454" cy="149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But... 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need a lot of 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qualified DataSets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korean.</a:t>
            </a:r>
          </a:p>
        </p:txBody>
      </p:sp>
    </p:spTree>
    <p:extLst>
      <p:ext uri="{BB962C8B-B14F-4D97-AF65-F5344CB8AC3E}">
        <p14:creationId xmlns:p14="http://schemas.microsoft.com/office/powerpoint/2010/main" val="372457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Music Searching Service by Sound Humming / TTS / STT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3342" y="3018491"/>
            <a:ext cx="3828349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Research Method : Paper, Service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3344" y="3589686"/>
            <a:ext cx="3243886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: arXiv or Conference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3343" y="4160881"/>
            <a:ext cx="7929008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Development : Python (Tensorflow + Keras, Pytorch, else...)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93343" y="4732076"/>
            <a:ext cx="5091540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Research Period : 2018. 9. 1 ~ 2019. 2. 28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83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Music Searching Service by Sound Humming (Classification)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439771"/>
            <a:ext cx="6362389" cy="393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6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3" y="1939930"/>
            <a:ext cx="7231423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Music Searching Service by Sound Humming (Classification)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2439771"/>
            <a:ext cx="6362389" cy="39327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927182" y="3471473"/>
            <a:ext cx="3110848" cy="149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But... 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Lack of DataSets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to apply...</a:t>
            </a:r>
          </a:p>
        </p:txBody>
      </p:sp>
    </p:spTree>
    <p:extLst>
      <p:ext uri="{BB962C8B-B14F-4D97-AF65-F5344CB8AC3E}">
        <p14:creationId xmlns:p14="http://schemas.microsoft.com/office/powerpoint/2010/main" val="257406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4" y="1939930"/>
            <a:ext cx="4940710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TTS (Text To Speech) / STT (Speech To Text)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4" y="2439771"/>
            <a:ext cx="5116390" cy="404012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63342" y="3223005"/>
            <a:ext cx="2997993" cy="424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Atlas Zeroth Project</a:t>
            </a:r>
          </a:p>
        </p:txBody>
      </p:sp>
    </p:spTree>
    <p:extLst>
      <p:ext uri="{BB962C8B-B14F-4D97-AF65-F5344CB8AC3E}">
        <p14:creationId xmlns:p14="http://schemas.microsoft.com/office/powerpoint/2010/main" val="21631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4" y="1939930"/>
            <a:ext cx="4940710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TTS (Text To Speech) / STT (Speech To Text)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4" y="2439771"/>
            <a:ext cx="5116390" cy="404012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63342" y="3223005"/>
            <a:ext cx="2997993" cy="424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Atlas Zeroth Project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87807" y="3937694"/>
            <a:ext cx="349061" cy="407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63342" y="4635338"/>
            <a:ext cx="3190458" cy="678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Re-Modeling + Optimizing...</a:t>
            </a:r>
          </a:p>
        </p:txBody>
      </p:sp>
    </p:spTree>
    <p:extLst>
      <p:ext uri="{BB962C8B-B14F-4D97-AF65-F5344CB8AC3E}">
        <p14:creationId xmlns:p14="http://schemas.microsoft.com/office/powerpoint/2010/main" val="101886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Analysis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1361210"/>
            <a:ext cx="2368179" cy="40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Sound Domain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4" y="1939930"/>
            <a:ext cx="4940710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TTS (Text To Speech) / STT (Speech To Text)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4" y="2439771"/>
            <a:ext cx="5116390" cy="40401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42832" y="3496380"/>
            <a:ext cx="4157490" cy="149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But... 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Lack of DataSets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(hard to get...)</a:t>
            </a:r>
          </a:p>
        </p:txBody>
      </p:sp>
    </p:spTree>
    <p:extLst>
      <p:ext uri="{BB962C8B-B14F-4D97-AF65-F5344CB8AC3E}">
        <p14:creationId xmlns:p14="http://schemas.microsoft.com/office/powerpoint/2010/main" val="42259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3344" y="674144"/>
            <a:ext cx="4476583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Futher Researches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3344" y="2660273"/>
            <a:ext cx="3119766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 more Domains...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344" y="3231468"/>
            <a:ext cx="3828349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 it!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93345" y="3802663"/>
            <a:ext cx="2197510" cy="3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Till ~ 2019. 2. 28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81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4100" y="367645"/>
            <a:ext cx="3717085" cy="72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References</a:t>
            </a:r>
            <a:endParaRPr lang="ko-KR" alt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4100" y="1319752"/>
            <a:ext cx="44292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https://arxiv.org/pdf/1710.10196.pdf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4100" y="1658306"/>
            <a:ext cx="4342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https</a:t>
            </a:r>
            <a:r>
              <a:rPr 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://zhuanlan.zhihu.com/p/22549808</a:t>
            </a:r>
          </a:p>
        </p:txBody>
      </p:sp>
      <p:sp>
        <p:nvSpPr>
          <p:cNvPr id="3" name="Rectangle 2"/>
          <p:cNvSpPr/>
          <p:nvPr/>
        </p:nvSpPr>
        <p:spPr>
          <a:xfrm>
            <a:off x="254100" y="1996860"/>
            <a:ext cx="830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https://ratsgo.github.io/natural%20language%20processing/2017/03/22/lexicon/</a:t>
            </a:r>
            <a:endParaRPr 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4100" y="2335414"/>
            <a:ext cx="11099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https</a:t>
            </a:r>
            <a:r>
              <a:rPr 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://www.researchgate.net/figure/An-example-of-the-four-kinds-of-handwritten-signatures_fig1_228979180</a:t>
            </a:r>
          </a:p>
        </p:txBody>
      </p:sp>
      <p:sp>
        <p:nvSpPr>
          <p:cNvPr id="9" name="Rectangle 8"/>
          <p:cNvSpPr/>
          <p:nvPr/>
        </p:nvSpPr>
        <p:spPr>
          <a:xfrm>
            <a:off x="254100" y="2673968"/>
            <a:ext cx="6167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https</a:t>
            </a:r>
            <a:r>
              <a:rPr 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://www.acrcloud.com/blog/what-is-query-by-humming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100" y="3012522"/>
            <a:ext cx="5437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https</a:t>
            </a:r>
            <a:r>
              <a:rPr 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://www.ivona.com/us/about-us/text-to-speech/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4100" y="3351076"/>
            <a:ext cx="4007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https</a:t>
            </a:r>
            <a:r>
              <a:rPr 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://arxiv.org/pdf/1801.06732.pdf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4100" y="3689630"/>
            <a:ext cx="70988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https</a:t>
            </a:r>
            <a:r>
              <a:rPr 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://www.frontiersin.org/articles/10.3389/fncom.2016.00064/full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4100" y="4028184"/>
            <a:ext cx="11099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https</a:t>
            </a:r>
            <a:r>
              <a:rPr 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://www.researchgate.net/figure/Model-architecture-Left-Architecture-with-basic-CNN-char-representations-c-Middle_fig1_308457761</a:t>
            </a:r>
          </a:p>
        </p:txBody>
      </p:sp>
    </p:spTree>
    <p:extLst>
      <p:ext uri="{BB962C8B-B14F-4D97-AF65-F5344CB8AC3E}">
        <p14:creationId xmlns:p14="http://schemas.microsoft.com/office/powerpoint/2010/main" val="23903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46085" y="2329884"/>
            <a:ext cx="4759037" cy="1922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solidFill>
                  <a:srgbClr val="FF0000"/>
                </a:solidFill>
              </a:rPr>
              <a:t>Q</a:t>
            </a:r>
            <a:r>
              <a:rPr lang="en-US" altLang="ko-KR" sz="16600" dirty="0" smtClean="0">
                <a:solidFill>
                  <a:schemeClr val="accent3">
                    <a:lumMod val="75000"/>
                  </a:schemeClr>
                </a:solidFill>
              </a:rPr>
              <a:t>&amp;</a:t>
            </a:r>
            <a:r>
              <a:rPr lang="en-US" altLang="ko-KR" sz="166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ko-KR" altLang="en-US" sz="16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2393344" y="674144"/>
            <a:ext cx="62172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Python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기반 </a:t>
            </a:r>
            <a:r>
              <a:rPr lang="en-US" altLang="ko-K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Library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17" y="3296378"/>
            <a:ext cx="3585484" cy="9525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805864" y="2122972"/>
            <a:ext cx="9769016" cy="3443932"/>
            <a:chOff x="5805864" y="1538772"/>
            <a:chExt cx="9769016" cy="3045173"/>
          </a:xfrm>
        </p:grpSpPr>
        <p:sp>
          <p:nvSpPr>
            <p:cNvPr id="19" name="Rectangle 13"/>
            <p:cNvSpPr/>
            <p:nvPr/>
          </p:nvSpPr>
          <p:spPr>
            <a:xfrm>
              <a:off x="5996364" y="1956799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Python API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Rectangle 13"/>
            <p:cNvSpPr/>
            <p:nvPr/>
          </p:nvSpPr>
          <p:spPr>
            <a:xfrm>
              <a:off x="5996363" y="3406571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ㆍ간결하고 구현이 빠름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 13"/>
            <p:cNvSpPr/>
            <p:nvPr/>
          </p:nvSpPr>
          <p:spPr>
            <a:xfrm>
              <a:off x="5996364" y="231924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Linux, MacOS, Windows</a:t>
              </a:r>
            </a:p>
          </p:txBody>
        </p:sp>
        <p:sp>
          <p:nvSpPr>
            <p:cNvPr id="22" name="Rectangle 13"/>
            <p:cNvSpPr/>
            <p:nvPr/>
          </p:nvSpPr>
          <p:spPr>
            <a:xfrm>
              <a:off x="5996364" y="3044128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ㆍ다이나믹 계산 그래프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  <p:sp>
          <p:nvSpPr>
            <p:cNvPr id="23" name="Rectangle 13"/>
            <p:cNvSpPr/>
            <p:nvPr/>
          </p:nvSpPr>
          <p:spPr>
            <a:xfrm>
              <a:off x="5805864" y="153877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특징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Rectangle 13"/>
            <p:cNvSpPr/>
            <p:nvPr/>
          </p:nvSpPr>
          <p:spPr>
            <a:xfrm>
              <a:off x="5996360" y="3769014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TensorFlow</a:t>
              </a:r>
              <a:r>
                <a:rPr lang="ko-KR" altLang="en-US" dirty="0" smtClean="0">
                  <a:latin typeface="Consolas" panose="020B0609020204030204" pitchFamily="49" charset="0"/>
                </a:rPr>
                <a:t>보다 사용자가 익히기 쉬움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Rectangle 13"/>
            <p:cNvSpPr/>
            <p:nvPr/>
          </p:nvSpPr>
          <p:spPr>
            <a:xfrm>
              <a:off x="5996359" y="2681685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ㆍ다른 </a:t>
              </a:r>
              <a:r>
                <a:rPr lang="en-US" altLang="ko-KR" dirty="0" smtClean="0">
                  <a:latin typeface="Consolas" panose="020B0609020204030204" pitchFamily="49" charset="0"/>
                </a:rPr>
                <a:t>Python Library</a:t>
              </a:r>
              <a:r>
                <a:rPr lang="ko-KR" altLang="en-US" dirty="0" smtClean="0">
                  <a:latin typeface="Consolas" panose="020B0609020204030204" pitchFamily="49" charset="0"/>
                </a:rPr>
                <a:t>와의 높은 호환성 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  <p:sp>
          <p:nvSpPr>
            <p:cNvPr id="32" name="Rectangle 13"/>
            <p:cNvSpPr/>
            <p:nvPr/>
          </p:nvSpPr>
          <p:spPr>
            <a:xfrm>
              <a:off x="6007101" y="4131458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Define-by-Run </a:t>
              </a:r>
              <a:r>
                <a:rPr lang="ko-KR" altLang="en-US" dirty="0" smtClean="0">
                  <a:latin typeface="Consolas" panose="020B0609020204030204" pitchFamily="49" charset="0"/>
                </a:rPr>
                <a:t>→ 실시간 결과값 시각화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4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2393344" y="674144"/>
            <a:ext cx="62172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TensorFlow, Pytorch </a:t>
            </a:r>
            <a:r>
              <a:rPr lang="ko-KR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비교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85" y="1665733"/>
            <a:ext cx="4982270" cy="39629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353" y="3743461"/>
            <a:ext cx="2958032" cy="18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2393344" y="674144"/>
            <a:ext cx="62172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TensorFlow, Pytorch </a:t>
            </a:r>
            <a:r>
              <a:rPr lang="ko-KR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비교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4" y="1751630"/>
            <a:ext cx="4258269" cy="1505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02" y="1734304"/>
            <a:ext cx="3010320" cy="733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4" y="1751630"/>
            <a:ext cx="4258269" cy="19910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02" y="1734304"/>
            <a:ext cx="3467584" cy="213389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3" y="1751630"/>
            <a:ext cx="4258269" cy="216247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02" y="1734304"/>
            <a:ext cx="3572374" cy="28483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3" y="1751630"/>
            <a:ext cx="4265599" cy="237205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3" y="4618646"/>
            <a:ext cx="3585484" cy="9525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02" y="1734304"/>
            <a:ext cx="3572374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272-50F9-4D72-A8E0-9E2AACD73DC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073" y="1361210"/>
            <a:ext cx="1662545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i.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라이브러리</a:t>
            </a:r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적용가능사례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iii.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졸업작품제안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iv.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졸업작품분석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v.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향후 연구 방향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073" y="0"/>
            <a:ext cx="1662545" cy="1184564"/>
          </a:xfrm>
          <a:prstGeom prst="rect">
            <a:avLst/>
          </a:prstGeom>
          <a:solidFill>
            <a:schemeClr val="tx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Machine Learning: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M.L ZeroToAll</a:t>
            </a:r>
          </a:p>
          <a:p>
            <a:pPr algn="r"/>
            <a:r>
              <a:rPr lang="en-US" altLang="ko-KR" sz="1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ALL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모두를 위한</a:t>
            </a:r>
            <a:endParaRPr lang="en-US" altLang="ko-KR" sz="1400" dirty="0" smtClean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ZeroToAll M.L.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63" y="3095213"/>
            <a:ext cx="3196088" cy="738407"/>
          </a:xfrm>
          <a:prstGeom prst="rect">
            <a:avLst/>
          </a:prstGeom>
        </p:spPr>
      </p:pic>
      <p:sp>
        <p:nvSpPr>
          <p:cNvPr id="17" name="Rectangle 6"/>
          <p:cNvSpPr/>
          <p:nvPr/>
        </p:nvSpPr>
        <p:spPr>
          <a:xfrm>
            <a:off x="2393344" y="674144"/>
            <a:ext cx="6217256" cy="5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Python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기반 </a:t>
            </a:r>
            <a:r>
              <a:rPr lang="en-US" altLang="ko-K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Library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669819" y="5789525"/>
            <a:ext cx="9567779" cy="452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Consolas" panose="020B0609020204030204" pitchFamily="49" charset="0"/>
              </a:rPr>
              <a:t>ㆍ낮은 확장성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805864" y="1538772"/>
            <a:ext cx="9758279" cy="3049826"/>
            <a:chOff x="5805864" y="1538772"/>
            <a:chExt cx="9758279" cy="2696699"/>
          </a:xfrm>
        </p:grpSpPr>
        <p:sp>
          <p:nvSpPr>
            <p:cNvPr id="21" name="Rectangle 13"/>
            <p:cNvSpPr/>
            <p:nvPr/>
          </p:nvSpPr>
          <p:spPr>
            <a:xfrm>
              <a:off x="5996364" y="1956799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Python API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13"/>
            <p:cNvSpPr/>
            <p:nvPr/>
          </p:nvSpPr>
          <p:spPr>
            <a:xfrm>
              <a:off x="5996363" y="3417747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ㆍ빠르고 유연함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Rectangle 13"/>
            <p:cNvSpPr/>
            <p:nvPr/>
          </p:nvSpPr>
          <p:spPr>
            <a:xfrm>
              <a:off x="5996364" y="2322036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Linux, MacOS, Windows</a:t>
              </a:r>
            </a:p>
          </p:txBody>
        </p:sp>
        <p:sp>
          <p:nvSpPr>
            <p:cNvPr id="24" name="Rectangle 13"/>
            <p:cNvSpPr/>
            <p:nvPr/>
          </p:nvSpPr>
          <p:spPr>
            <a:xfrm>
              <a:off x="5996364" y="3052510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ㆍ추상화된 그래프 모델 지원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  <p:sp>
          <p:nvSpPr>
            <p:cNvPr id="25" name="Rectangle 13"/>
            <p:cNvSpPr/>
            <p:nvPr/>
          </p:nvSpPr>
          <p:spPr>
            <a:xfrm>
              <a:off x="5805864" y="153877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특징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Rectangle 13"/>
            <p:cNvSpPr/>
            <p:nvPr/>
          </p:nvSpPr>
          <p:spPr>
            <a:xfrm>
              <a:off x="5996360" y="3782984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Keras, Lasagne, Blocks </a:t>
              </a:r>
              <a:r>
                <a:rPr lang="ko-KR" altLang="en-US" dirty="0" smtClean="0">
                  <a:latin typeface="Consolas" panose="020B0609020204030204" pitchFamily="49" charset="0"/>
                </a:rPr>
                <a:t>등의 기반 프레임워크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Rectangle 13"/>
            <p:cNvSpPr/>
            <p:nvPr/>
          </p:nvSpPr>
          <p:spPr>
            <a:xfrm>
              <a:off x="5996359" y="2687273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low-level</a:t>
              </a:r>
              <a:r>
                <a:rPr lang="ko-KR" altLang="en-US" dirty="0" smtClean="0">
                  <a:latin typeface="Consolas" panose="020B0609020204030204" pitchFamily="49" charset="0"/>
                </a:rPr>
                <a:t>을</a:t>
              </a:r>
              <a:r>
                <a:rPr lang="en-US" altLang="ko-KR" dirty="0" smtClean="0">
                  <a:latin typeface="Consolas" panose="020B0609020204030204" pitchFamily="49" charset="0"/>
                </a:rPr>
                <a:t> </a:t>
              </a:r>
              <a:r>
                <a:rPr lang="ko-KR" altLang="en-US" dirty="0" smtClean="0">
                  <a:latin typeface="Consolas" panose="020B0609020204030204" pitchFamily="49" charset="0"/>
                </a:rPr>
                <a:t>제어할 수 있는 </a:t>
              </a:r>
              <a:r>
                <a:rPr lang="en-US" altLang="ko-KR" dirty="0" smtClean="0">
                  <a:latin typeface="Consolas" panose="020B0609020204030204" pitchFamily="49" charset="0"/>
                </a:rPr>
                <a:t>API</a:t>
              </a:r>
              <a:r>
                <a:rPr lang="ko-KR" altLang="en-US" dirty="0" smtClean="0">
                  <a:latin typeface="Consolas" panose="020B0609020204030204" pitchFamily="49" charset="0"/>
                </a:rPr>
                <a:t> </a:t>
              </a:r>
              <a:endParaRPr lang="en-US" altLang="ko-KR" dirty="0" smtClean="0"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05864" y="4726835"/>
            <a:ext cx="9758279" cy="1252270"/>
            <a:chOff x="5805864" y="3939435"/>
            <a:chExt cx="9758279" cy="1252270"/>
          </a:xfrm>
        </p:grpSpPr>
        <p:sp>
          <p:nvSpPr>
            <p:cNvPr id="30" name="Rectangle 13"/>
            <p:cNvSpPr/>
            <p:nvPr/>
          </p:nvSpPr>
          <p:spPr>
            <a:xfrm>
              <a:off x="5996364" y="4357462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</a:t>
              </a:r>
              <a:r>
                <a:rPr lang="en-US" altLang="ko-KR" dirty="0" smtClean="0">
                  <a:latin typeface="Consolas" panose="020B0609020204030204" pitchFamily="49" charset="0"/>
                </a:rPr>
                <a:t>low-level API</a:t>
              </a:r>
              <a:r>
                <a:rPr lang="ko-KR" altLang="en-US" dirty="0" smtClean="0">
                  <a:latin typeface="Consolas" panose="020B0609020204030204" pitchFamily="49" charset="0"/>
                </a:rPr>
                <a:t>의 복잡성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Rectangle 13"/>
            <p:cNvSpPr/>
            <p:nvPr/>
          </p:nvSpPr>
          <p:spPr>
            <a:xfrm>
              <a:off x="5805864" y="3939435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Consolas" panose="020B0609020204030204" pitchFamily="49" charset="0"/>
                </a:rPr>
                <a:t>■ 단점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Rectangle 13"/>
            <p:cNvSpPr/>
            <p:nvPr/>
          </p:nvSpPr>
          <p:spPr>
            <a:xfrm>
              <a:off x="5996359" y="4739218"/>
              <a:ext cx="9567779" cy="452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Consolas" panose="020B0609020204030204" pitchFamily="49" charset="0"/>
                </a:rPr>
                <a:t>ㆍ다중 </a:t>
              </a:r>
              <a:r>
                <a:rPr lang="en-US" altLang="ko-KR" dirty="0" smtClean="0">
                  <a:latin typeface="Consolas" panose="020B0609020204030204" pitchFamily="49" charset="0"/>
                </a:rPr>
                <a:t>GPU </a:t>
              </a:r>
              <a:r>
                <a:rPr lang="ko-KR" altLang="en-US" dirty="0" smtClean="0">
                  <a:latin typeface="Consolas" panose="020B0609020204030204" pitchFamily="49" charset="0"/>
                </a:rPr>
                <a:t>지원 부족</a:t>
              </a:r>
              <a:endPara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8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3071</Words>
  <Application>Microsoft Office PowerPoint</Application>
  <PresentationFormat>Widescreen</PresentationFormat>
  <Paragraphs>1164</Paragraphs>
  <Slides>59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나눔고딕</vt:lpstr>
      <vt:lpstr>맑은 고딕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zero</dc:creator>
  <cp:lastModifiedBy>zero</cp:lastModifiedBy>
  <cp:revision>603</cp:revision>
  <dcterms:created xsi:type="dcterms:W3CDTF">2018-03-11T14:14:34Z</dcterms:created>
  <dcterms:modified xsi:type="dcterms:W3CDTF">2018-05-07T03:15:31Z</dcterms:modified>
</cp:coreProperties>
</file>